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8" r:id="rId2"/>
    <p:sldId id="261" r:id="rId3"/>
    <p:sldId id="262" r:id="rId4"/>
    <p:sldId id="267" r:id="rId5"/>
    <p:sldId id="268" r:id="rId6"/>
    <p:sldId id="269" r:id="rId7"/>
    <p:sldId id="270" r:id="rId8"/>
    <p:sldId id="271" r:id="rId9"/>
    <p:sldId id="272" r:id="rId10"/>
    <p:sldId id="280" r:id="rId11"/>
    <p:sldId id="281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86" y="1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89CC8-0CC3-4D60-9E38-283CB21B593B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BDF7E-74AA-421B-A63D-13141F9C2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8948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8A28-9492-406E-9929-F7B097AC727B}" type="datetimeFigureOut">
              <a:rPr lang="en-SG" smtClean="0"/>
              <a:pPr/>
              <a:t>18/5/2015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DA34-26BC-4E36-85D0-69A1152ED07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8A28-9492-406E-9929-F7B097AC727B}" type="datetimeFigureOut">
              <a:rPr lang="en-SG" smtClean="0"/>
              <a:pPr/>
              <a:t>18/5/2015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DA34-26BC-4E36-85D0-69A1152ED07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8A28-9492-406E-9929-F7B097AC727B}" type="datetimeFigureOut">
              <a:rPr lang="en-SG" smtClean="0"/>
              <a:pPr/>
              <a:t>18/5/2015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DA34-26BC-4E36-85D0-69A1152ED07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8A28-9492-406E-9929-F7B097AC727B}" type="datetimeFigureOut">
              <a:rPr lang="en-SG" smtClean="0"/>
              <a:pPr/>
              <a:t>18/5/2015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DA34-26BC-4E36-85D0-69A1152ED07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8A28-9492-406E-9929-F7B097AC727B}" type="datetimeFigureOut">
              <a:rPr lang="en-SG" smtClean="0"/>
              <a:pPr/>
              <a:t>18/5/2015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DA34-26BC-4E36-85D0-69A1152ED07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8A28-9492-406E-9929-F7B097AC727B}" type="datetimeFigureOut">
              <a:rPr lang="en-SG" smtClean="0"/>
              <a:pPr/>
              <a:t>18/5/2015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DA34-26BC-4E36-85D0-69A1152ED07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8A28-9492-406E-9929-F7B097AC727B}" type="datetimeFigureOut">
              <a:rPr lang="en-SG" smtClean="0"/>
              <a:pPr/>
              <a:t>18/5/2015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DA34-26BC-4E36-85D0-69A1152ED07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8A28-9492-406E-9929-F7B097AC727B}" type="datetimeFigureOut">
              <a:rPr lang="en-SG" smtClean="0"/>
              <a:pPr/>
              <a:t>18/5/2015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DA34-26BC-4E36-85D0-69A1152ED07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8A28-9492-406E-9929-F7B097AC727B}" type="datetimeFigureOut">
              <a:rPr lang="en-SG" smtClean="0"/>
              <a:pPr/>
              <a:t>18/5/2015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DA34-26BC-4E36-85D0-69A1152ED07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8A28-9492-406E-9929-F7B097AC727B}" type="datetimeFigureOut">
              <a:rPr lang="en-SG" smtClean="0"/>
              <a:pPr/>
              <a:t>18/5/2015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DA34-26BC-4E36-85D0-69A1152ED07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8A28-9492-406E-9929-F7B097AC727B}" type="datetimeFigureOut">
              <a:rPr lang="en-SG" smtClean="0"/>
              <a:pPr/>
              <a:t>18/5/2015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DA34-26BC-4E36-85D0-69A1152ED07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B8A28-9492-406E-9929-F7B097AC727B}" type="datetimeFigureOut">
              <a:rPr lang="en-SG" smtClean="0"/>
              <a:pPr/>
              <a:t>18/5/2015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DDA34-26BC-4E36-85D0-69A1152ED074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7E7B11-2915-4F3B-879D-5ABCCAA2C57B}" type="slidenum">
              <a:rPr lang="en-US" altLang="zh-TW" smtClean="0">
                <a:ea typeface="新細明體" charset="-120"/>
              </a:rPr>
              <a:pPr/>
              <a:t>1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9632" y="1340768"/>
            <a:ext cx="6263704" cy="187178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z="4800" b="1" dirty="0">
                <a:solidFill>
                  <a:srgbClr val="7030A0"/>
                </a:solidFill>
              </a:rPr>
              <a:t>如何營造良好的家庭英語學習環境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192"/>
            <a:ext cx="9144000" cy="1669631"/>
          </a:xfrm>
          <a:prstGeom prst="rect">
            <a:avLst/>
          </a:prstGeo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43608" y="3573016"/>
            <a:ext cx="7448872" cy="1008112"/>
          </a:xfrm>
        </p:spPr>
        <p:txBody>
          <a:bodyPr/>
          <a:lstStyle/>
          <a:p>
            <a:r>
              <a:rPr lang="zh-TW" altLang="en-US" sz="2400" b="1" dirty="0" smtClean="0">
                <a:solidFill>
                  <a:schemeClr val="tx1"/>
                </a:solidFill>
              </a:rPr>
              <a:t>香港教育學院幼兒教育學系助理教授</a:t>
            </a:r>
          </a:p>
          <a:p>
            <a:r>
              <a:rPr lang="zh-TW" altLang="en-US" sz="2400" b="1" dirty="0" smtClean="0">
                <a:solidFill>
                  <a:schemeClr val="tx1"/>
                </a:solidFill>
              </a:rPr>
              <a:t>黃國成博士</a:t>
            </a:r>
          </a:p>
          <a:p>
            <a:endParaRPr lang="en-SG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63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pPr algn="l"/>
            <a:r>
              <a:rPr lang="zh-HK" altLang="en-US" sz="3200" b="1" dirty="0" smtClean="0">
                <a:solidFill>
                  <a:srgbClr val="C00000"/>
                </a:solidFill>
              </a:rPr>
              <a:t>美國：家庭條件和幼兒詞彙發展的關係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br>
              <a:rPr lang="en-US" sz="32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(</a:t>
            </a:r>
            <a:r>
              <a:rPr lang="zh-HK" altLang="en-US" sz="2800" b="1" dirty="0" smtClean="0">
                <a:solidFill>
                  <a:srgbClr val="C00000"/>
                </a:solidFill>
              </a:rPr>
              <a:t>數據來自</a:t>
            </a:r>
            <a:r>
              <a:rPr lang="en-US" sz="2800" b="1" dirty="0" smtClean="0">
                <a:solidFill>
                  <a:srgbClr val="C00000"/>
                </a:solidFill>
              </a:rPr>
              <a:t> Hart &amp; </a:t>
            </a:r>
            <a:r>
              <a:rPr lang="en-US" sz="2800" b="1" dirty="0" err="1" smtClean="0">
                <a:solidFill>
                  <a:srgbClr val="C00000"/>
                </a:solidFill>
              </a:rPr>
              <a:t>Risley</a:t>
            </a:r>
            <a:r>
              <a:rPr lang="en-US" sz="2800" b="1" dirty="0" smtClean="0">
                <a:solidFill>
                  <a:srgbClr val="C00000"/>
                </a:solidFill>
              </a:rPr>
              <a:t>, 1995)</a:t>
            </a:r>
            <a:endParaRPr lang="en-SG" sz="2800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 descr="Hart-Risle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9351" y="1339220"/>
            <a:ext cx="8523129" cy="5082758"/>
          </a:xfrm>
        </p:spPr>
      </p:pic>
      <p:cxnSp>
        <p:nvCxnSpPr>
          <p:cNvPr id="7" name="Straight Arrow Connector 6"/>
          <p:cNvCxnSpPr/>
          <p:nvPr/>
        </p:nvCxnSpPr>
        <p:spPr>
          <a:xfrm>
            <a:off x="3995936" y="3037602"/>
            <a:ext cx="1008112" cy="3913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47864" y="28529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b="1" dirty="0" smtClean="0"/>
              <a:t>較佳</a:t>
            </a:r>
            <a:endParaRPr lang="en-SG" b="1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5580112" y="4509120"/>
            <a:ext cx="612068" cy="5743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92180" y="508346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b="1" dirty="0" smtClean="0"/>
              <a:t>較遜</a:t>
            </a:r>
            <a:endParaRPr lang="en-SG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165774" y="5744289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b="1" dirty="0" smtClean="0"/>
              <a:t>三歳</a:t>
            </a:r>
            <a:endParaRPr lang="en-SG" b="1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445694" y="5825589"/>
            <a:ext cx="720080" cy="1033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HK" altLang="en-US" b="1" dirty="0">
                <a:solidFill>
                  <a:srgbClr val="0070C0"/>
                </a:solidFill>
              </a:rPr>
              <a:t>有效的詞彙温習方法</a:t>
            </a:r>
            <a:endParaRPr lang="en-SG" b="1" dirty="0">
              <a:solidFill>
                <a:srgbClr val="0070C0"/>
              </a:solidFill>
            </a:endParaRPr>
          </a:p>
        </p:txBody>
      </p:sp>
      <p:pic>
        <p:nvPicPr>
          <p:cNvPr id="4" name="Content Placeholder 3" descr="Ebbinghaus forgetting curv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34517" y="1736812"/>
            <a:ext cx="6421859" cy="4824536"/>
          </a:xfrm>
        </p:spPr>
      </p:pic>
      <p:cxnSp>
        <p:nvCxnSpPr>
          <p:cNvPr id="10" name="Straight Arrow Connector 9"/>
          <p:cNvCxnSpPr/>
          <p:nvPr/>
        </p:nvCxnSpPr>
        <p:spPr>
          <a:xfrm flipV="1">
            <a:off x="1187624" y="2673786"/>
            <a:ext cx="2520280" cy="2511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3528" y="2636912"/>
            <a:ext cx="1152128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/>
              <a:t>經過</a:t>
            </a:r>
            <a:r>
              <a:rPr lang="zh-HK" altLang="en-US" b="1" dirty="0" smtClean="0"/>
              <a:t>四次重溫</a:t>
            </a:r>
            <a:endParaRPr lang="en-SG" b="1" dirty="0"/>
          </a:p>
        </p:txBody>
      </p:sp>
      <p:cxnSp>
        <p:nvCxnSpPr>
          <p:cNvPr id="13" name="Straight Arrow Connector 12"/>
          <p:cNvCxnSpPr>
            <a:stCxn id="17" idx="0"/>
          </p:cNvCxnSpPr>
          <p:nvPr/>
        </p:nvCxnSpPr>
        <p:spPr>
          <a:xfrm flipH="1" flipV="1">
            <a:off x="7303383" y="2799365"/>
            <a:ext cx="794549" cy="8456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03383" y="3645024"/>
            <a:ext cx="1589097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HK" altLang="en-US" b="1" dirty="0" smtClean="0"/>
              <a:t>所忘記的資料少於</a:t>
            </a:r>
            <a:r>
              <a:rPr lang="en-US" altLang="zh-HK" b="1" dirty="0" smtClean="0"/>
              <a:t>10%</a:t>
            </a:r>
            <a:endParaRPr lang="en-SG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zh-TW" altLang="en-US" b="1" dirty="0">
                <a:solidFill>
                  <a:srgbClr val="0070C0"/>
                </a:solidFill>
              </a:rPr>
              <a:t>策略</a:t>
            </a:r>
            <a:r>
              <a:rPr lang="en-US" altLang="zh-TW" b="1" dirty="0">
                <a:solidFill>
                  <a:srgbClr val="0070C0"/>
                </a:solidFill>
              </a:rPr>
              <a:t>﹕</a:t>
            </a:r>
            <a:r>
              <a:rPr lang="zh-TW" altLang="en-US" b="1" dirty="0">
                <a:solidFill>
                  <a:srgbClr val="0070C0"/>
                </a:solidFill>
              </a:rPr>
              <a:t>閱讀圖書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075240" cy="4525963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  <a:buClr>
                <a:schemeClr val="tx2">
                  <a:lumMod val="60000"/>
                  <a:lumOff val="40000"/>
                </a:schemeClr>
              </a:buClr>
              <a:buSzPct val="70000"/>
              <a:buFont typeface="Wingdings" pitchFamily="2" charset="2"/>
              <a:buChar char="n"/>
            </a:pP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日常生活較少接觸的英語詞匯或會在故事中出現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>
              <a:lnSpc>
                <a:spcPts val="3600"/>
              </a:lnSpc>
              <a:buClr>
                <a:schemeClr val="tx2">
                  <a:lumMod val="60000"/>
                  <a:lumOff val="40000"/>
                </a:schemeClr>
              </a:buClr>
              <a:buSzPct val="70000"/>
              <a:buFont typeface="Wingdings" pitchFamily="2" charset="2"/>
              <a:buChar char="n"/>
            </a:pP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運用特別的技巧可幫助幼兒學習詞匯，例如</a:t>
            </a:r>
            <a:r>
              <a:rPr lang="en-US" altLang="zh-TW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﹕</a:t>
            </a: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討論圖畫、讓幼兒猜測故事情節和討論故事內容等</a:t>
            </a:r>
            <a:endParaRPr lang="en-US" altLang="zh-TW" sz="3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>
              <a:lnSpc>
                <a:spcPts val="3600"/>
              </a:lnSpc>
              <a:buClr>
                <a:schemeClr val="tx2">
                  <a:lumMod val="60000"/>
                  <a:lumOff val="40000"/>
                </a:schemeClr>
              </a:buClr>
              <a:buSzPct val="70000"/>
              <a:buFont typeface="Wingdings" pitchFamily="2" charset="2"/>
              <a:buChar char="n"/>
            </a:pP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以往的調查結果</a:t>
            </a:r>
            <a:r>
              <a:rPr lang="en-US" altLang="zh-TW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﹕</a:t>
            </a: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家</a:t>
            </a:r>
            <a:r>
              <a:rPr lang="zh-TW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長</a:t>
            </a:r>
            <a:r>
              <a:rPr lang="zh-HK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和</a:t>
            </a:r>
            <a:r>
              <a:rPr lang="zh-TW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家傭很</a:t>
            </a: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少跟幼兒進行討論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zh-TW" altLang="en-US" b="1" dirty="0">
                <a:solidFill>
                  <a:srgbClr val="0070C0"/>
                </a:solidFill>
              </a:rPr>
              <a:t>給家長的建議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58011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  <a:buClr>
                <a:schemeClr val="tx2">
                  <a:lumMod val="60000"/>
                  <a:lumOff val="40000"/>
                </a:schemeClr>
              </a:buClr>
              <a:buSzPct val="70000"/>
              <a:buFont typeface="Wingdings" pitchFamily="2" charset="2"/>
              <a:buChar char="n"/>
            </a:pPr>
            <a:r>
              <a:rPr lang="zh-TW" alt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時間</a:t>
            </a:r>
            <a:r>
              <a:rPr lang="en-US" altLang="zh-TW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﹕</a:t>
            </a: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幼兒每日需要有</a:t>
            </a:r>
            <a:r>
              <a:rPr lang="en-GB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25%</a:t>
            </a: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時間接觸和使用英語</a:t>
            </a:r>
            <a:r>
              <a:rPr lang="zh-TW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（幼兒</a:t>
            </a: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上課的時間較短，因此家長在家</a:t>
            </a:r>
            <a:r>
              <a:rPr lang="zh-TW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中可借助有趣</a:t>
            </a: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的英語</a:t>
            </a:r>
            <a:r>
              <a:rPr lang="zh-TW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教材）</a:t>
            </a:r>
            <a:r>
              <a:rPr lang="en-GB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>
              <a:lnSpc>
                <a:spcPts val="3600"/>
              </a:lnSpc>
              <a:buClr>
                <a:schemeClr val="tx2">
                  <a:lumMod val="60000"/>
                  <a:lumOff val="40000"/>
                </a:schemeClr>
              </a:buClr>
              <a:buSzPct val="70000"/>
              <a:buFont typeface="Wingdings" pitchFamily="2" charset="2"/>
              <a:buChar char="n"/>
            </a:pPr>
            <a:r>
              <a:rPr lang="zh-TW" alt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人物</a:t>
            </a:r>
            <a:r>
              <a:rPr lang="en-US" altLang="zh-TW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﹕</a:t>
            </a: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幼兒的溝通對象愈多</a:t>
            </a:r>
            <a:r>
              <a:rPr lang="zh-TW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愈好</a:t>
            </a:r>
            <a:endParaRPr lang="en-US" altLang="zh-TW" sz="3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>
              <a:lnSpc>
                <a:spcPts val="3600"/>
              </a:lnSpc>
              <a:buClr>
                <a:schemeClr val="tx2">
                  <a:lumMod val="60000"/>
                  <a:lumOff val="40000"/>
                </a:schemeClr>
              </a:buClr>
              <a:buSzPct val="70000"/>
              <a:buFont typeface="Wingdings" pitchFamily="2" charset="2"/>
              <a:buChar char="n"/>
            </a:pPr>
            <a:r>
              <a:rPr lang="zh-TW" alt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目標</a:t>
            </a:r>
            <a:r>
              <a:rPr lang="en-US" altLang="zh-TW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﹕</a:t>
            </a: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擴充幼兒的詞匯量</a:t>
            </a:r>
            <a:endParaRPr lang="en-US" altLang="zh-TW" sz="3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>
              <a:lnSpc>
                <a:spcPts val="3600"/>
              </a:lnSpc>
              <a:buClr>
                <a:schemeClr val="tx2">
                  <a:lumMod val="60000"/>
                  <a:lumOff val="40000"/>
                </a:schemeClr>
              </a:buClr>
              <a:buSzPct val="70000"/>
              <a:buFont typeface="Wingdings" pitchFamily="2" charset="2"/>
              <a:buChar char="n"/>
            </a:pPr>
            <a:r>
              <a:rPr lang="zh-TW" alt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策略</a:t>
            </a:r>
            <a:r>
              <a:rPr lang="en-US" altLang="zh-TW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﹕</a:t>
            </a:r>
            <a:endParaRPr lang="en-GB" sz="3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lvl="1">
              <a:buClr>
                <a:schemeClr val="accent5"/>
              </a:buClr>
              <a:buSzPct val="60000"/>
              <a:buFont typeface="Wingdings" pitchFamily="2" charset="2"/>
              <a:buChar char="n"/>
            </a:pP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讓幼兒從故事書或不同媒體學習新</a:t>
            </a:r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詞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Clr>
                <a:schemeClr val="accent5"/>
              </a:buClr>
              <a:buSzPct val="60000"/>
              <a:buFont typeface="Wingdings" pitchFamily="2" charset="2"/>
              <a:buChar char="n"/>
            </a:pP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鼓勵幼兒跟成年人以英語進行討論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zh-TW" altLang="en-US" b="1" dirty="0">
                <a:solidFill>
                  <a:srgbClr val="0070C0"/>
                </a:solidFill>
              </a:rPr>
              <a:t>目的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  <a:buClr>
                <a:schemeClr val="tx2">
                  <a:lumMod val="60000"/>
                  <a:lumOff val="40000"/>
                </a:schemeClr>
              </a:buClr>
              <a:buSzPct val="70000"/>
              <a:buFont typeface="Wingdings" pitchFamily="2" charset="2"/>
              <a:buChar char="n"/>
            </a:pPr>
            <a:r>
              <a:rPr lang="zh-TW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探討</a:t>
            </a:r>
            <a:r>
              <a:rPr lang="zh-HK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家長就幼兒英語學習時所存</a:t>
            </a:r>
            <a:r>
              <a:rPr lang="zh-TW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在</a:t>
            </a:r>
            <a:r>
              <a:rPr lang="zh-HK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的顧慮</a:t>
            </a:r>
            <a:r>
              <a:rPr lang="zh-TW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，</a:t>
            </a:r>
            <a:r>
              <a:rPr lang="zh-HK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以及這些</a:t>
            </a:r>
            <a:r>
              <a:rPr lang="zh-TW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顧慮是否有理據</a:t>
            </a:r>
            <a:endParaRPr lang="en-GB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3600"/>
              </a:lnSpc>
              <a:buClr>
                <a:schemeClr val="tx2">
                  <a:lumMod val="60000"/>
                  <a:lumOff val="40000"/>
                </a:schemeClr>
              </a:buClr>
              <a:buSzPct val="70000"/>
              <a:buFont typeface="Wingdings" pitchFamily="2" charset="2"/>
              <a:buChar char="n"/>
            </a:pPr>
            <a:r>
              <a:rPr lang="zh-TW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就如何有效地培養幼兒英語能力提出建議</a:t>
            </a:r>
            <a:endParaRPr lang="en-US" altLang="zh-TW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3600"/>
              </a:lnSpc>
              <a:buClr>
                <a:schemeClr val="tx2">
                  <a:lumMod val="60000"/>
                  <a:lumOff val="40000"/>
                </a:schemeClr>
              </a:buClr>
              <a:buSzPct val="70000"/>
              <a:buFont typeface="Wingdings" pitchFamily="2" charset="2"/>
              <a:buChar char="n"/>
            </a:pPr>
            <a:r>
              <a:rPr lang="zh-HK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展示提升幼兒</a:t>
            </a:r>
            <a:r>
              <a:rPr lang="zh-TW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英語能力</a:t>
            </a:r>
            <a:r>
              <a:rPr lang="zh-HK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的親子活動建議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1472803"/>
            <a:ext cx="7772400" cy="1362075"/>
          </a:xfrm>
        </p:spPr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rgbClr val="7030A0"/>
                </a:solidFill>
              </a:rPr>
              <a:t>家長的顧慮</a:t>
            </a:r>
            <a:endParaRPr lang="en-GB" sz="6000" dirty="0">
              <a:solidFill>
                <a:srgbClr val="7030A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-27384"/>
            <a:ext cx="7772400" cy="1500187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第一部分</a:t>
            </a: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410" y="3068960"/>
            <a:ext cx="6902230" cy="32403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zh-TW" altLang="en-US" b="1" dirty="0">
                <a:solidFill>
                  <a:srgbClr val="0070C0"/>
                </a:solidFill>
              </a:rPr>
              <a:t>家長的顧慮</a:t>
            </a:r>
            <a:r>
              <a:rPr lang="en-US" altLang="zh-TW" b="1" dirty="0">
                <a:solidFill>
                  <a:srgbClr val="0070C0"/>
                </a:solidFill>
              </a:rPr>
              <a:t>﹕</a:t>
            </a:r>
            <a:r>
              <a:rPr lang="zh-HK" altLang="en-US" b="1" dirty="0">
                <a:solidFill>
                  <a:srgbClr val="0070C0"/>
                </a:solidFill>
              </a:rPr>
              <a:t>幼兒中英夾雜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pPr lvl="0">
              <a:lnSpc>
                <a:spcPts val="3600"/>
              </a:lnSpc>
              <a:buClr>
                <a:schemeClr val="tx2">
                  <a:lumMod val="60000"/>
                  <a:lumOff val="40000"/>
                </a:schemeClr>
              </a:buClr>
              <a:buSzPct val="70000"/>
              <a:buFont typeface="Wingdings" pitchFamily="2" charset="2"/>
              <a:buChar char="n"/>
            </a:pP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若幼兒的</a:t>
            </a:r>
            <a:r>
              <a:rPr lang="zh-TW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廣東話較英語好，</a:t>
            </a: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他們或</a:t>
            </a:r>
            <a:r>
              <a:rPr lang="zh-TW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會混合兩</a:t>
            </a: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種</a:t>
            </a:r>
            <a:r>
              <a:rPr lang="zh-TW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語言來表達</a:t>
            </a: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意思，例如以「</a:t>
            </a:r>
            <a:r>
              <a:rPr lang="en-SG" altLang="zh-HK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open gun</a:t>
            </a: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」表示「開槍」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lnSpc>
                <a:spcPts val="3600"/>
              </a:lnSpc>
              <a:buClr>
                <a:schemeClr val="tx2">
                  <a:lumMod val="60000"/>
                  <a:lumOff val="40000"/>
                </a:schemeClr>
              </a:buClr>
              <a:buSzPct val="70000"/>
              <a:buFont typeface="Wingdings" pitchFamily="2" charset="2"/>
              <a:buChar char="n"/>
            </a:pP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增加詞匯</a:t>
            </a:r>
            <a:r>
              <a:rPr lang="zh-TW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量有</a:t>
            </a: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助建立文法基礎</a:t>
            </a:r>
            <a:endParaRPr lang="en-SG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lnSpc>
                <a:spcPts val="3600"/>
              </a:lnSpc>
              <a:buClr>
                <a:schemeClr val="tx2">
                  <a:lumMod val="60000"/>
                  <a:lumOff val="40000"/>
                </a:schemeClr>
              </a:buClr>
              <a:buSzPct val="70000"/>
              <a:buFont typeface="Wingdings" pitchFamily="2" charset="2"/>
              <a:buChar char="n"/>
            </a:pP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即使</a:t>
            </a:r>
            <a:r>
              <a:rPr lang="zh-TW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幼兒有將</a:t>
            </a: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語言混合使用，不代表這情況</a:t>
            </a:r>
            <a:r>
              <a:rPr lang="zh-TW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會持續</a:t>
            </a: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下去</a:t>
            </a:r>
            <a:endParaRPr lang="en-SG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3600"/>
              </a:lnSpc>
              <a:buClr>
                <a:schemeClr val="tx2">
                  <a:lumMod val="60000"/>
                  <a:lumOff val="40000"/>
                </a:schemeClr>
              </a:buClr>
              <a:buSzPct val="70000"/>
              <a:buFont typeface="Wingdings" pitchFamily="2" charset="2"/>
              <a:buChar char="n"/>
            </a:pP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當幼兒學會足夠的詞匯</a:t>
            </a:r>
            <a:r>
              <a:rPr lang="zh-TW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，便不再有語言</a:t>
            </a: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混合使用的</a:t>
            </a:r>
            <a:r>
              <a:rPr lang="zh-TW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情況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zh-TW" altLang="en-US" b="1" dirty="0">
                <a:solidFill>
                  <a:srgbClr val="0070C0"/>
                </a:solidFill>
              </a:rPr>
              <a:t>家長的顧慮</a:t>
            </a:r>
            <a:r>
              <a:rPr lang="en-US" altLang="zh-TW" b="1" dirty="0">
                <a:solidFill>
                  <a:srgbClr val="0070C0"/>
                </a:solidFill>
              </a:rPr>
              <a:t>﹕</a:t>
            </a:r>
            <a:r>
              <a:rPr lang="zh-HK" altLang="en-US" b="1" dirty="0">
                <a:solidFill>
                  <a:srgbClr val="0070C0"/>
                </a:solidFill>
              </a:rPr>
              <a:t>父母發音不正確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/>
          <a:lstStyle/>
          <a:p>
            <a:pPr lvl="0">
              <a:lnSpc>
                <a:spcPts val="3600"/>
              </a:lnSpc>
              <a:buClr>
                <a:schemeClr val="tx2">
                  <a:lumMod val="60000"/>
                  <a:lumOff val="40000"/>
                </a:schemeClr>
              </a:buClr>
              <a:buSzPct val="70000"/>
              <a:buFont typeface="Wingdings" pitchFamily="2" charset="2"/>
              <a:buChar char="n"/>
            </a:pP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學前階段的</a:t>
            </a:r>
            <a:r>
              <a:rPr lang="zh-TW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幼兒，發音</a:t>
            </a: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往往</a:t>
            </a:r>
            <a:r>
              <a:rPr lang="zh-TW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受同輩影響多於</a:t>
            </a: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受家長影響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lnSpc>
                <a:spcPts val="3600"/>
              </a:lnSpc>
              <a:buClr>
                <a:schemeClr val="tx2">
                  <a:lumMod val="60000"/>
                  <a:lumOff val="40000"/>
                </a:schemeClr>
              </a:buClr>
              <a:buSzPct val="70000"/>
              <a:buFont typeface="Wingdings" pitchFamily="2" charset="2"/>
              <a:buChar char="n"/>
            </a:pP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對英語能力有限的</a:t>
            </a:r>
            <a:r>
              <a:rPr lang="zh-TW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幼兒</a:t>
            </a: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來</a:t>
            </a:r>
            <a:r>
              <a:rPr lang="zh-TW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說，</a:t>
            </a: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發音不</a:t>
            </a:r>
            <a:r>
              <a:rPr lang="zh-TW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準跟</a:t>
            </a: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他們的英語詞匯量有關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1562869"/>
            <a:ext cx="7772400" cy="1362075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7030A0"/>
                </a:solidFill>
                <a:latin typeface="+mj-ea"/>
              </a:rPr>
              <a:t>如何提升幼兒的英語能力</a:t>
            </a:r>
            <a:r>
              <a:rPr lang="en-US" altLang="zh-TW" dirty="0" smtClean="0">
                <a:solidFill>
                  <a:srgbClr val="7030A0"/>
                </a:solidFill>
                <a:latin typeface="+mj-ea"/>
              </a:rPr>
              <a:t>﹕</a:t>
            </a:r>
            <a:br>
              <a:rPr lang="en-US" altLang="zh-TW" dirty="0" smtClean="0">
                <a:solidFill>
                  <a:srgbClr val="7030A0"/>
                </a:solidFill>
                <a:latin typeface="+mj-ea"/>
              </a:rPr>
            </a:br>
            <a:r>
              <a:rPr lang="zh-TW" altLang="en-US" dirty="0" smtClean="0">
                <a:solidFill>
                  <a:srgbClr val="7030A0"/>
                </a:solidFill>
                <a:latin typeface="+mj-ea"/>
              </a:rPr>
              <a:t>時間、人物、目標和策略</a:t>
            </a:r>
            <a:endParaRPr lang="en-GB" dirty="0">
              <a:solidFill>
                <a:srgbClr val="7030A0"/>
              </a:solidFill>
              <a:latin typeface="+mj-e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62682"/>
            <a:ext cx="7772400" cy="1500187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第</a:t>
            </a:r>
            <a:r>
              <a:rPr lang="zh-HK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二</a:t>
            </a:r>
            <a:r>
              <a:rPr lang="zh-TW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部分</a:t>
            </a: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728" y="2831272"/>
            <a:ext cx="2950472" cy="3838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zh-TW" altLang="en-US" b="1" dirty="0">
                <a:solidFill>
                  <a:srgbClr val="0070C0"/>
                </a:solidFill>
              </a:rPr>
              <a:t>時間</a:t>
            </a:r>
            <a:r>
              <a:rPr lang="en-US" altLang="zh-TW" b="1" dirty="0">
                <a:solidFill>
                  <a:srgbClr val="0070C0"/>
                </a:solidFill>
              </a:rPr>
              <a:t>﹕</a:t>
            </a:r>
            <a:r>
              <a:rPr lang="zh-TW" altLang="en-US" b="1" dirty="0">
                <a:solidFill>
                  <a:srgbClr val="0070C0"/>
                </a:solidFill>
              </a:rPr>
              <a:t>使用英語的機會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ts val="3600"/>
              </a:lnSpc>
              <a:buClr>
                <a:schemeClr val="tx2">
                  <a:lumMod val="60000"/>
                  <a:lumOff val="40000"/>
                </a:schemeClr>
              </a:buClr>
              <a:buSzPct val="70000"/>
              <a:buFont typeface="Wingdings" pitchFamily="2" charset="2"/>
              <a:buChar char="n"/>
            </a:pP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若希望幼兒能應付日常英語溝通和對答，</a:t>
            </a:r>
            <a:r>
              <a:rPr lang="zh-TW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幼兒日常需有</a:t>
            </a:r>
            <a:r>
              <a:rPr lang="en-US" altLang="zh-TW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</a:t>
            </a:r>
            <a:r>
              <a:rPr lang="en-US" altLang="zh-TW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  <a:r>
              <a:rPr lang="zh-TW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時間使用</a:t>
            </a: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英語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3600"/>
              </a:lnSpc>
              <a:buClr>
                <a:schemeClr val="tx2">
                  <a:lumMod val="60000"/>
                  <a:lumOff val="40000"/>
                </a:schemeClr>
              </a:buClr>
              <a:buSzPct val="70000"/>
              <a:buFont typeface="Wingdings" pitchFamily="2" charset="2"/>
              <a:buChar char="n"/>
            </a:pP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若希望幼兒能說地道流利的英語</a:t>
            </a:r>
            <a:r>
              <a:rPr lang="zh-TW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，日常使用</a:t>
            </a: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英語的時間需增加至</a:t>
            </a:r>
            <a:r>
              <a:rPr lang="en-US" altLang="zh-TW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60%</a:t>
            </a:r>
          </a:p>
          <a:p>
            <a:endParaRPr lang="en-US" altLang="zh-TW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小總結</a:t>
            </a:r>
            <a:r>
              <a:rPr lang="en-US" altLang="zh-TW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﹕</a:t>
            </a:r>
          </a:p>
          <a:p>
            <a:pPr>
              <a:lnSpc>
                <a:spcPts val="3600"/>
              </a:lnSpc>
              <a:buClr>
                <a:schemeClr val="tx2">
                  <a:lumMod val="60000"/>
                  <a:lumOff val="40000"/>
                </a:schemeClr>
              </a:buClr>
              <a:buSzPct val="70000"/>
              <a:buFont typeface="Wingdings" pitchFamily="2" charset="2"/>
              <a:buChar char="n"/>
            </a:pP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家長能每天抽時間跟幼兒以英語溝通十分重要</a:t>
            </a:r>
            <a:r>
              <a:rPr lang="zh-TW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，可</a:t>
            </a: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大幅提升幼兒接觸英語的機會</a:t>
            </a:r>
            <a:endParaRPr lang="en-GB" altLang="zh-HK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507288" cy="11381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zh-TW" altLang="en-US" b="1" dirty="0">
                <a:solidFill>
                  <a:srgbClr val="0070C0"/>
                </a:solidFill>
              </a:rPr>
              <a:t>人物</a:t>
            </a:r>
            <a:r>
              <a:rPr lang="en-US" altLang="zh-TW" b="1" dirty="0">
                <a:solidFill>
                  <a:srgbClr val="0070C0"/>
                </a:solidFill>
              </a:rPr>
              <a:t>﹕</a:t>
            </a:r>
            <a:r>
              <a:rPr lang="zh-TW" altLang="en-US" b="1" dirty="0">
                <a:solidFill>
                  <a:srgbClr val="0070C0"/>
                </a:solidFill>
              </a:rPr>
              <a:t>擁有多位溝通對象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381947"/>
          </a:xfrm>
        </p:spPr>
        <p:txBody>
          <a:bodyPr>
            <a:normAutofit/>
          </a:bodyPr>
          <a:lstStyle/>
          <a:p>
            <a:pPr lvl="0">
              <a:lnSpc>
                <a:spcPts val="3600"/>
              </a:lnSpc>
              <a:buClr>
                <a:schemeClr val="tx2">
                  <a:lumMod val="60000"/>
                  <a:lumOff val="40000"/>
                </a:schemeClr>
              </a:buClr>
              <a:buSzPct val="70000"/>
              <a:buFont typeface="Wingdings" pitchFamily="2" charset="2"/>
              <a:buChar char="n"/>
            </a:pP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英語溝通對象的數目和接觸英語的時間，能影響幼兒日後運用雙語的能力</a:t>
            </a:r>
            <a:endParaRPr lang="en-SG" sz="3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lvl="0">
              <a:lnSpc>
                <a:spcPts val="3600"/>
              </a:lnSpc>
              <a:buClr>
                <a:schemeClr val="tx2">
                  <a:lumMod val="60000"/>
                  <a:lumOff val="40000"/>
                </a:schemeClr>
              </a:buClr>
              <a:buSzPct val="70000"/>
              <a:buFont typeface="Wingdings" pitchFamily="2" charset="2"/>
              <a:buChar char="n"/>
            </a:pPr>
            <a:endParaRPr lang="en-SG" sz="3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zh-TW" altLang="en-US" b="1" dirty="0">
                <a:solidFill>
                  <a:srgbClr val="0070C0"/>
                </a:solidFill>
              </a:rPr>
              <a:t>目標</a:t>
            </a:r>
            <a:r>
              <a:rPr lang="en-US" altLang="zh-TW" b="1" dirty="0">
                <a:solidFill>
                  <a:srgbClr val="0070C0"/>
                </a:solidFill>
              </a:rPr>
              <a:t>﹕</a:t>
            </a:r>
            <a:r>
              <a:rPr lang="zh-TW" altLang="en-US" b="1" dirty="0">
                <a:solidFill>
                  <a:srgbClr val="0070C0"/>
                </a:solidFill>
              </a:rPr>
              <a:t>詞匯的重要性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  <a:buClr>
                <a:schemeClr val="tx2">
                  <a:lumMod val="60000"/>
                  <a:lumOff val="40000"/>
                </a:schemeClr>
              </a:buClr>
              <a:buSzPct val="70000"/>
              <a:buFont typeface="Wingdings" pitchFamily="2" charset="2"/>
              <a:buChar char="n"/>
            </a:pP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詞匯量跟文法知識和閱讀能力有密切的關係</a:t>
            </a:r>
            <a:endParaRPr lang="en-US" altLang="zh-TW" sz="3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>
              <a:lnSpc>
                <a:spcPts val="3600"/>
              </a:lnSpc>
              <a:buClr>
                <a:schemeClr val="tx2">
                  <a:lumMod val="60000"/>
                  <a:lumOff val="40000"/>
                </a:schemeClr>
              </a:buClr>
              <a:buSzPct val="70000"/>
              <a:buFont typeface="Wingdings" pitchFamily="2" charset="2"/>
              <a:buChar char="n"/>
            </a:pPr>
            <a:r>
              <a:rPr lang="zh-TW" altLang="en-U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學習詞匯的有效方法</a:t>
            </a:r>
            <a:r>
              <a:rPr lang="en-US" altLang="zh-TW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﹕</a:t>
            </a:r>
            <a:endParaRPr lang="en-SG" sz="3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lvl="1">
              <a:buClr>
                <a:schemeClr val="accent5"/>
              </a:buClr>
              <a:buSzPct val="60000"/>
              <a:buFont typeface="Wingdings" pitchFamily="2" charset="2"/>
              <a:buChar char="n"/>
            </a:pPr>
            <a:r>
              <a:rPr lang="zh-TW" alt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聆聽和運用新</a:t>
            </a:r>
            <a:r>
              <a:rPr lang="zh-TW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詞最</a:t>
            </a:r>
            <a:r>
              <a:rPr lang="zh-TW" alt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少</a:t>
            </a:r>
            <a:r>
              <a:rPr lang="en-US" altLang="zh-TW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12</a:t>
            </a:r>
            <a:r>
              <a:rPr lang="zh-TW" alt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次</a:t>
            </a:r>
            <a:endParaRPr lang="en-SG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Clr>
                <a:schemeClr val="accent5"/>
              </a:buClr>
              <a:buSzPct val="60000"/>
              <a:buFont typeface="Wingdings" pitchFamily="2" charset="2"/>
              <a:buChar char="n"/>
            </a:pPr>
            <a:r>
              <a:rPr lang="zh-TW" alt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情境式學習，例如</a:t>
            </a:r>
            <a:r>
              <a:rPr lang="en-US" altLang="zh-TW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﹕</a:t>
            </a:r>
            <a:r>
              <a:rPr lang="zh-TW" alt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故事、兒歌或遊戲等</a:t>
            </a:r>
            <a:endParaRPr lang="en-SG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Clr>
                <a:schemeClr val="accent5"/>
              </a:buClr>
              <a:buSzPct val="60000"/>
              <a:buFont typeface="Wingdings" pitchFamily="2" charset="2"/>
              <a:buChar char="n"/>
            </a:pPr>
            <a:r>
              <a:rPr lang="zh-TW" alt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多以英語作深入的討論</a:t>
            </a:r>
            <a:endParaRPr lang="en-GB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507</Words>
  <Application>Microsoft Office PowerPoint</Application>
  <PresentationFormat>如螢幕大小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Theme</vt:lpstr>
      <vt:lpstr>如何營造良好的家庭英語學習環境</vt:lpstr>
      <vt:lpstr>目的</vt:lpstr>
      <vt:lpstr>家長的顧慮</vt:lpstr>
      <vt:lpstr>家長的顧慮﹕幼兒中英夾雜</vt:lpstr>
      <vt:lpstr>家長的顧慮﹕父母發音不正確</vt:lpstr>
      <vt:lpstr>如何提升幼兒的英語能力﹕ 時間、人物、目標和策略</vt:lpstr>
      <vt:lpstr>時間﹕使用英語的機會</vt:lpstr>
      <vt:lpstr>人物﹕擁有多位溝通對象</vt:lpstr>
      <vt:lpstr>目標﹕詞匯的重要性</vt:lpstr>
      <vt:lpstr>美國：家庭條件和幼兒詞彙發展的關係  (數據來自 Hart &amp; Risley, 1995)</vt:lpstr>
      <vt:lpstr>有效的詞彙温習方法</vt:lpstr>
      <vt:lpstr>策略﹕閱讀圖書</vt:lpstr>
      <vt:lpstr>給家長的建議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「親子英語學習及家傭的角色」問卷調查 發佈會2015 黃國成博士 香港教育學院幼兒教育學系助理教授</dc:title>
  <dc:creator>jf</dc:creator>
  <cp:lastModifiedBy>Tam_Wing_Yee</cp:lastModifiedBy>
  <cp:revision>19</cp:revision>
  <dcterms:created xsi:type="dcterms:W3CDTF">2015-04-29T00:34:19Z</dcterms:created>
  <dcterms:modified xsi:type="dcterms:W3CDTF">2015-05-18T07:29:02Z</dcterms:modified>
</cp:coreProperties>
</file>